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9144000" cy="5143500"/>
  <p:embeddedFontLs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726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81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33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0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42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01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1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11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55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97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66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170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03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08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412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1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02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59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49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2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493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9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45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Tidy</a:t>
            </a:r>
            <a:r>
              <a:rPr lang="it-IT" dirty="0" smtClean="0"/>
              <a:t> ordinare</a:t>
            </a:r>
            <a:endParaRPr dirty="0"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43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enhances R’s functional programming (FP) toolkit by providing a complete and consistent set of tools for working with functions and vectors. Once you master the basic concepts,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allows you to replace many for loops with code that is easier to write and more expressive.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PURRR: provides very consistent and natural methods for iterating on R objects,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7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5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82348" y="1417197"/>
            <a:ext cx="0" cy="1363345"/>
          </a:xfrm>
          <a:custGeom>
            <a:avLst/>
            <a:gdLst/>
            <a:ahLst/>
            <a:cxnLst/>
            <a:rect l="l" t="t" r="r" b="b"/>
            <a:pathLst>
              <a:path w="120000" h="1363345" extrusionOk="0">
                <a:moveTo>
                  <a:pt x="0" y="0"/>
                </a:moveTo>
                <a:lnTo>
                  <a:pt x="0" y="13631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75573" y="1269162"/>
            <a:ext cx="7192853" cy="112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399099" y="1065147"/>
            <a:ext cx="7772384" cy="3809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 u="none" strike="noStrike" cap="none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studio.com/wp-content/uploads/2015/02/data-wrangling-cheatshee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682348" y="2856144"/>
            <a:ext cx="0" cy="1191895"/>
          </a:xfrm>
          <a:custGeom>
            <a:avLst/>
            <a:gdLst/>
            <a:ahLst/>
            <a:cxnLst/>
            <a:rect l="l" t="t" r="r" b="b"/>
            <a:pathLst>
              <a:path w="120000" h="1191895" extrusionOk="0">
                <a:moveTo>
                  <a:pt x="0" y="0"/>
                </a:moveTo>
                <a:lnTo>
                  <a:pt x="0" y="11918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155259" y="448972"/>
            <a:ext cx="2709923" cy="756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835023" y="2571559"/>
            <a:ext cx="5095240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652023" y="434786"/>
            <a:ext cx="15182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023" y="853885"/>
            <a:ext cx="279781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noAutofit/>
          </a:bodyPr>
          <a:lstStyle/>
          <a:p>
            <a:pPr marL="225425" marR="5080" lvl="0" indent="-21335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rladies_global 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%&gt;%  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== </a:t>
            </a:r>
            <a:r>
              <a:rPr lang="it-IT" sz="1400">
                <a:solidFill>
                  <a:srgbClr val="026907"/>
                </a:solidFill>
                <a:latin typeface="Courier New"/>
                <a:ea typeface="Courier New"/>
                <a:cs typeface="Courier New"/>
                <a:sym typeface="Courier New"/>
              </a:rPr>
              <a:t>'Bari'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975577" y="1269150"/>
            <a:ext cx="23550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5573" y="2522926"/>
            <a:ext cx="36429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start with the first set of slides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490" y="1451850"/>
            <a:ext cx="2777060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693400" y="197850"/>
            <a:ext cx="538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</a:rPr>
              <a:t>dplyr </a:t>
            </a:r>
            <a:endParaRPr sz="2600">
              <a:solidFill>
                <a:srgbClr val="000000"/>
              </a:solidFill>
            </a:endParaRPr>
          </a:p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grammar of data manipulation</a:t>
            </a:r>
            <a:endParaRPr sz="2600"/>
          </a:p>
        </p:txBody>
      </p:sp>
      <p:sp>
        <p:nvSpPr>
          <p:cNvPr id="154" name="Google Shape;154;p17"/>
          <p:cNvSpPr txBox="1"/>
          <p:nvPr/>
        </p:nvSpPr>
        <p:spPr>
          <a:xfrm>
            <a:off x="3544675" y="949275"/>
            <a:ext cx="53847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mutate()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create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arrange()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any of the above on a group-by-group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l="54851"/>
          <a:stretch/>
        </p:blipFill>
        <p:spPr>
          <a:xfrm>
            <a:off x="27150" y="-23700"/>
            <a:ext cx="3401850" cy="5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111426" y="121650"/>
            <a:ext cx="16662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 </a:t>
            </a:r>
            <a:r>
              <a:rPr lang="it-IT" sz="2600"/>
              <a:t>syntax</a:t>
            </a:r>
            <a:endParaRPr sz="2600"/>
          </a:p>
        </p:txBody>
      </p:sp>
      <p:sp>
        <p:nvSpPr>
          <p:cNvPr id="163" name="Google Shape;163;p18"/>
          <p:cNvSpPr txBox="1"/>
          <p:nvPr/>
        </p:nvSpPr>
        <p:spPr>
          <a:xfrm>
            <a:off x="3706550" y="963325"/>
            <a:ext cx="5214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calls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chemeClr val="dk1"/>
                </a:solidFill>
              </a:rPr>
              <a:t>format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b="1" dirty="0" err="1">
                <a:solidFill>
                  <a:schemeClr val="dk1"/>
                </a:solidFill>
              </a:rPr>
              <a:t>dataframe</a:t>
            </a:r>
            <a:endParaRPr sz="1800" b="1" dirty="0">
              <a:solidFill>
                <a:schemeClr val="dk1"/>
              </a:solidFill>
            </a:endParaRPr>
          </a:p>
          <a:p>
            <a:pPr marL="914400" marR="321310" lvl="1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subsequent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what</a:t>
            </a:r>
            <a:r>
              <a:rPr lang="it-IT" sz="1800" b="1" dirty="0">
                <a:solidFill>
                  <a:schemeClr val="dk1"/>
                </a:solidFill>
              </a:rPr>
              <a:t> to do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unquoted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32131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‘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dataset_name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 b="1" dirty="0">
              <a:solidFill>
                <a:srgbClr val="87388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890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== “Francesca”)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" y="0"/>
            <a:ext cx="3679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1930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r>
              <a:rPr lang="it-IT" sz="2600"/>
              <a:t>magrittr?</a:t>
            </a:r>
            <a:endParaRPr sz="2600"/>
          </a:p>
        </p:txBody>
      </p:sp>
      <p:sp>
        <p:nvSpPr>
          <p:cNvPr id="172" name="Google Shape;172;p19"/>
          <p:cNvSpPr txBox="1"/>
          <p:nvPr/>
        </p:nvSpPr>
        <p:spPr>
          <a:xfrm>
            <a:off x="765050" y="1524400"/>
            <a:ext cx="51840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code with </a:t>
            </a:r>
            <a:r>
              <a:rPr lang="it-IT" sz="1800" b="1" dirty="0" err="1">
                <a:solidFill>
                  <a:schemeClr val="dk1"/>
                </a:solidFill>
              </a:rPr>
              <a:t>pipes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way to pass data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nesting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redundancy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00" y="1905325"/>
            <a:ext cx="2532400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45554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+ magrittr  </a:t>
            </a:r>
            <a:r>
              <a:rPr lang="it-IT" sz="2600"/>
              <a:t>example</a:t>
            </a:r>
            <a:endParaRPr sz="2600"/>
          </a:p>
        </p:txBody>
      </p:sp>
      <p:sp>
        <p:nvSpPr>
          <p:cNvPr id="181" name="Google Shape;181;p20"/>
          <p:cNvSpPr/>
          <p:nvPr/>
        </p:nvSpPr>
        <p:spPr>
          <a:xfrm>
            <a:off x="311175" y="1849125"/>
            <a:ext cx="8426700" cy="209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363925" y="369900"/>
            <a:ext cx="235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iris dataset</a:t>
            </a:r>
            <a:endParaRPr sz="2600"/>
          </a:p>
        </p:txBody>
      </p:sp>
      <p:sp>
        <p:nvSpPr>
          <p:cNvPr id="189" name="Google Shape;189;p21"/>
          <p:cNvSpPr txBox="1"/>
          <p:nvPr/>
        </p:nvSpPr>
        <p:spPr>
          <a:xfrm>
            <a:off x="3766300" y="933075"/>
            <a:ext cx="4960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observations of 5 variables: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 type, sepal length, </a:t>
            </a:r>
            <a:r>
              <a:rPr lang="it-IT" sz="1800">
                <a:solidFill>
                  <a:schemeClr val="dk1"/>
                </a:solidFill>
              </a:rPr>
              <a:t>sepal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width, petal length </a:t>
            </a:r>
            <a:r>
              <a:rPr lang="it-IT" sz="1800">
                <a:solidFill>
                  <a:schemeClr val="dk1"/>
                </a:solidFill>
              </a:rPr>
              <a:t>and petal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2150" y="2082200"/>
            <a:ext cx="9101700" cy="306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3428989" y="-19975"/>
            <a:ext cx="14100" cy="2037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19340" y="373981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319339" y="1105359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66300" y="268975"/>
            <a:ext cx="3808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Included in R (</a:t>
            </a:r>
            <a:r>
              <a:rPr lang="it-IT" sz="1800" b="1">
                <a:solidFill>
                  <a:srgbClr val="873889"/>
                </a:solidFill>
              </a:rPr>
              <a:t>iris </a:t>
            </a:r>
            <a:r>
              <a:rPr lang="it-IT" sz="1800">
                <a:solidFill>
                  <a:schemeClr val="dk1"/>
                </a:solidFill>
              </a:rPr>
              <a:t>to view)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</a:t>
            </a:r>
            <a:endParaRPr sz="2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84800" y="1190325"/>
            <a:ext cx="54039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dataframe; subsequent arguments represent columns  t</a:t>
            </a:r>
            <a:r>
              <a:rPr lang="it-IT" sz="1800">
                <a:solidFill>
                  <a:schemeClr val="dk1"/>
                </a:solidFill>
              </a:rPr>
              <a:t>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088139" y="3448618"/>
            <a:ext cx="2655669" cy="924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050" y="197850"/>
            <a:ext cx="2253525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96500" y="2771275"/>
            <a:ext cx="8151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select(Species, Petal.Length, Petal.Width)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948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	+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helper functions</a:t>
            </a:r>
            <a:endParaRPr sz="2600"/>
          </a:p>
        </p:txBody>
      </p:sp>
      <p:sp>
        <p:nvSpPr>
          <p:cNvPr id="214" name="Google Shape;214;p23"/>
          <p:cNvSpPr txBox="1"/>
          <p:nvPr/>
        </p:nvSpPr>
        <p:spPr>
          <a:xfrm>
            <a:off x="765050" y="1439400"/>
            <a:ext cx="73281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Helper functions you can use within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select()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89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starts_with(“a”)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“a”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ends_with(“z”)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“z”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contains(“lady”)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contain “lady”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matches(&lt;regex&gt;)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you to do regex matching on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3128943" y="3630892"/>
            <a:ext cx="2886069" cy="1294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</a:t>
            </a:r>
            <a:endParaRPr sz="2600"/>
          </a:p>
        </p:txBody>
      </p:sp>
      <p:sp>
        <p:nvSpPr>
          <p:cNvPr id="223" name="Google Shape;223;p24"/>
          <p:cNvSpPr txBox="1"/>
          <p:nvPr/>
        </p:nvSpPr>
        <p:spPr>
          <a:xfrm>
            <a:off x="612650" y="1202300"/>
            <a:ext cx="5438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expressions  used to filter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414905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14905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806090" y="4450544"/>
            <a:ext cx="11785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150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251437" y="4450544"/>
            <a:ext cx="10509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92589" y="3531245"/>
            <a:ext cx="3226793" cy="7592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70550" y="2946350"/>
            <a:ext cx="7602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414905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iris %&gt;% filter(Species ==“setosa”)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700" y="256377"/>
            <a:ext cx="2290800" cy="215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667748" y="212291"/>
            <a:ext cx="255535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filter</a:t>
            </a:r>
            <a:r>
              <a:rPr lang="it-IT" sz="2600" dirty="0">
                <a:solidFill>
                  <a:srgbClr val="171717"/>
                </a:solidFill>
              </a:rPr>
              <a:t>()	+  </a:t>
            </a:r>
            <a:r>
              <a:rPr lang="it-IT" sz="2600" dirty="0" err="1"/>
              <a:t>booleans</a:t>
            </a:r>
            <a:endParaRPr sz="2600" dirty="0"/>
          </a:p>
        </p:txBody>
      </p:sp>
      <p:sp>
        <p:nvSpPr>
          <p:cNvPr id="238" name="Google Shape;238;p25"/>
          <p:cNvSpPr/>
          <p:nvPr/>
        </p:nvSpPr>
        <p:spPr>
          <a:xfrm>
            <a:off x="1016012" y="1278249"/>
            <a:ext cx="7171500" cy="369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e 1"/>
          <p:cNvSpPr/>
          <p:nvPr/>
        </p:nvSpPr>
        <p:spPr>
          <a:xfrm>
            <a:off x="3339830" y="2535677"/>
            <a:ext cx="226979" cy="22697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/>
          <p:cNvSpPr/>
          <p:nvPr/>
        </p:nvSpPr>
        <p:spPr>
          <a:xfrm>
            <a:off x="6819092" y="2553512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3566809" y="4020084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8275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Hello!</a:t>
            </a:r>
            <a:endParaRPr/>
          </a:p>
          <a:p>
            <a:pPr marL="168275" lvl="0" indent="0" algn="l" rtl="0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Welcome to R-Ladies Bari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99998" y="1874856"/>
            <a:ext cx="1393797" cy="1393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418650" y="985100"/>
            <a:ext cx="59598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columns  and/or expressions used to re-arrange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default is ascending order, and NA’s are always at the end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2898" y="313666"/>
            <a:ext cx="1657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arrange()</a:t>
            </a:r>
            <a:endParaRPr sz="2600"/>
          </a:p>
        </p:txBody>
      </p:sp>
      <p:sp>
        <p:nvSpPr>
          <p:cNvPr id="247" name="Google Shape;247;p26"/>
          <p:cNvSpPr/>
          <p:nvPr/>
        </p:nvSpPr>
        <p:spPr>
          <a:xfrm>
            <a:off x="494844" y="3755917"/>
            <a:ext cx="3746400" cy="91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708090" y="3755917"/>
            <a:ext cx="4245300" cy="91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 r="1989"/>
          <a:stretch/>
        </p:blipFill>
        <p:spPr>
          <a:xfrm>
            <a:off x="6378550" y="141625"/>
            <a:ext cx="2016850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87850" y="3133875"/>
            <a:ext cx="7968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arrange(Sepal.Length, Sepal.Width)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071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Missing values</a:t>
            </a:r>
            <a:endParaRPr sz="2600"/>
          </a:p>
        </p:txBody>
      </p:sp>
      <p:sp>
        <p:nvSpPr>
          <p:cNvPr id="258" name="Google Shape;258;p27"/>
          <p:cNvSpPr txBox="1"/>
          <p:nvPr/>
        </p:nvSpPr>
        <p:spPr>
          <a:xfrm>
            <a:off x="253450" y="1587050"/>
            <a:ext cx="43050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i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involve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use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is.na()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false or 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784750" y="1674775"/>
            <a:ext cx="41493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</p:txBody>
      </p:sp>
      <p:sp>
        <p:nvSpPr>
          <p:cNvPr id="267" name="Google Shape;267;p28"/>
          <p:cNvSpPr txBox="1"/>
          <p:nvPr/>
        </p:nvSpPr>
        <p:spPr>
          <a:xfrm>
            <a:off x="516875" y="1388125"/>
            <a:ext cx="59337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columns created with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mutate()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always added to end of dataset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333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45600" y="3606900"/>
            <a:ext cx="3423300" cy="10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087350" y="3606902"/>
            <a:ext cx="4685400" cy="104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45600" y="2755125"/>
            <a:ext cx="8452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 mutate(petal_area = Petal.Length * Petal.Width)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48" y="197848"/>
            <a:ext cx="2204675" cy="1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80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79" name="Google Shape;279;p29"/>
          <p:cNvSpPr txBox="1"/>
          <p:nvPr/>
        </p:nvSpPr>
        <p:spPr>
          <a:xfrm>
            <a:off x="860150" y="1610200"/>
            <a:ext cx="64896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+	</a:t>
            </a:r>
            <a:r>
              <a:rPr lang="it-IT" sz="1800" dirty="0" err="1">
                <a:solidFill>
                  <a:schemeClr val="dk1"/>
                </a:solidFill>
              </a:rPr>
              <a:t>Arithmetic</a:t>
            </a:r>
            <a:r>
              <a:rPr lang="it-IT" sz="1800" dirty="0">
                <a:solidFill>
                  <a:schemeClr val="dk1"/>
                </a:solidFill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operators</a:t>
            </a:r>
            <a:r>
              <a:rPr lang="it-IT" sz="1800" dirty="0">
                <a:solidFill>
                  <a:schemeClr val="dk1"/>
                </a:solidFill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^</a:t>
            </a:r>
            <a:r>
              <a:rPr lang="it-IT" sz="1800" dirty="0">
                <a:solidFill>
                  <a:schemeClr val="dk1"/>
                </a:solidFill>
              </a:rPr>
              <a:t>)</a:t>
            </a:r>
            <a:endParaRPr sz="18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log10()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Offsets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lead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b="1" dirty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lag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&lt;=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else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Cumulative and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Ranking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ntile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722900" y="327730"/>
            <a:ext cx="2609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group_by()	and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summarise()</a:t>
            </a:r>
            <a:endParaRPr sz="2600"/>
          </a:p>
        </p:txBody>
      </p:sp>
      <p:sp>
        <p:nvSpPr>
          <p:cNvPr id="287" name="Google Shape;287;p30"/>
          <p:cNvSpPr txBox="1"/>
          <p:nvPr/>
        </p:nvSpPr>
        <p:spPr>
          <a:xfrm>
            <a:off x="722899" y="1445850"/>
            <a:ext cx="7454819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group_by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summarise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multiple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down to a single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lang="it-IT" sz="18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31850" marR="191135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 %&gt;% 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avg_petal_width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Petal.Width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24649" y="3823592"/>
            <a:ext cx="4269016" cy="1047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374789" y="3693267"/>
            <a:ext cx="2958218" cy="13079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957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summarise()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97" name="Google Shape;297;p31"/>
          <p:cNvSpPr txBox="1"/>
          <p:nvPr/>
        </p:nvSpPr>
        <p:spPr>
          <a:xfrm>
            <a:off x="860150" y="1610200"/>
            <a:ext cx="67146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Counts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n_distinct()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location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median()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spread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sd()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IQR()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position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last()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777114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Tips</a:t>
            </a:r>
            <a:r>
              <a:rPr lang="it-IT" sz="2600" dirty="0">
                <a:solidFill>
                  <a:srgbClr val="171717"/>
                </a:solidFill>
              </a:rPr>
              <a:t> &amp;  </a:t>
            </a:r>
            <a:r>
              <a:rPr lang="it-IT" sz="2600" dirty="0" err="1"/>
              <a:t>Tricks</a:t>
            </a:r>
            <a:endParaRPr sz="2600" dirty="0"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531150" y="1874825"/>
            <a:ext cx="80817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don’t have the result of a dplyr chain to a dataframe, it will print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want to print and save, wrap assignment in parenthesis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400"/>
              <a:t>Example: </a:t>
            </a:r>
            <a:r>
              <a:rPr lang="it-IT" sz="14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(iris_names &lt;- iris %&gt;% filter(Species == “setosa”))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rename()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is a cool function to clean up messy column names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After grouping with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/>
              <a:t>, you can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ungroup()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to remove  groupings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+"/>
            </a:pPr>
            <a:r>
              <a:rPr lang="it-IT"/>
              <a:t>There is 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cheat sheet</a:t>
            </a:r>
            <a:r>
              <a:rPr lang="it-IT">
                <a:solidFill>
                  <a:srgbClr val="1154CC"/>
                </a:solidFill>
              </a:rPr>
              <a:t> </a:t>
            </a:r>
            <a:r>
              <a:rPr lang="it-IT"/>
              <a:t>for data wrangling!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5940552" cy="4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Cheat sheet for data wrangling</a:t>
            </a:r>
            <a:endParaRPr sz="2600"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894737"/>
            <a:ext cx="5486400" cy="423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975573" y="1269162"/>
            <a:ext cx="1910714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975573" y="2522926"/>
            <a:ext cx="407542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Announcements, upcoming events, etc.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R-Ladies Bari</a:t>
            </a:r>
            <a:br>
              <a:rPr lang="it-IT" sz="2600">
                <a:solidFill>
                  <a:srgbClr val="171717"/>
                </a:solidFill>
              </a:rPr>
            </a:br>
            <a:r>
              <a:rPr lang="it-IT" sz="2600"/>
              <a:t>Upcoming Events</a:t>
            </a:r>
            <a:endParaRPr sz="260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8" y="0"/>
            <a:ext cx="36240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975573" y="1269162"/>
            <a:ext cx="2686685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975573" y="2522926"/>
            <a:ext cx="2388870" cy="27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12700" marR="50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language, RStudio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65052" y="406125"/>
            <a:ext cx="5573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Three things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you’ll need to install</a:t>
            </a:r>
            <a:endParaRPr sz="2600"/>
          </a:p>
        </p:txBody>
      </p:sp>
      <p:sp>
        <p:nvSpPr>
          <p:cNvPr id="83" name="Google Shape;83;p10"/>
          <p:cNvSpPr txBox="1"/>
          <p:nvPr/>
        </p:nvSpPr>
        <p:spPr>
          <a:xfrm>
            <a:off x="1268550" y="3628400"/>
            <a:ext cx="7434000" cy="1270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89999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</a:t>
            </a:r>
            <a:r>
              <a:rPr lang="it-IT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tidyverse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this is the group of packages we’ll use within  R to work</a:t>
            </a:r>
            <a:r>
              <a:rPr lang="it-IT" sz="1800" b="1">
                <a:solidFill>
                  <a:schemeClr val="dk1"/>
                </a:solidFill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data.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" marR="5080" lvl="0" indent="0" algn="l" rtl="0">
              <a:lnSpc>
                <a:spcPct val="114599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with one line of code in R: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install.packages(“tidyverse”)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21450" y="3837771"/>
            <a:ext cx="1270500" cy="807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/>
          <p:nvPr/>
        </p:nvSpPr>
        <p:spPr>
          <a:xfrm rot="5400000">
            <a:off x="33200" y="1448925"/>
            <a:ext cx="1266300" cy="787200"/>
          </a:xfrm>
          <a:prstGeom prst="chevron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/>
          <p:nvPr/>
        </p:nvSpPr>
        <p:spPr>
          <a:xfrm rot="5400000">
            <a:off x="21450" y="2681555"/>
            <a:ext cx="1270500" cy="807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85750" y="1408500"/>
            <a:ext cx="7434000" cy="9606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 </a:t>
            </a:r>
            <a:r>
              <a:rPr lang="it-IT" sz="1800">
                <a:solidFill>
                  <a:schemeClr val="dk1"/>
                </a:solidFill>
              </a:rPr>
              <a:t>-- this is the open-source programming language we’ll use  (download via CRAN -- Comprehensive R Archive Network)</a:t>
            </a:r>
            <a:endParaRPr sz="1800" b="1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86250" y="2547250"/>
            <a:ext cx="7434000" cy="9030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RStudio </a:t>
            </a:r>
            <a:r>
              <a:rPr lang="it-IT" sz="1800">
                <a:solidFill>
                  <a:schemeClr val="dk1"/>
                </a:solidFill>
              </a:rPr>
              <a:t>-- this is the most popular IDE for R and will make  your life a lot easier (download from rstudio.com/download)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461550" y="16269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1.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61550" y="28562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2.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61550" y="40653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3.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975573" y="1269162"/>
            <a:ext cx="4129827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 Tidyverse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5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23898" y="197841"/>
            <a:ext cx="2705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 </a:t>
            </a:r>
            <a:r>
              <a:rPr lang="it-IT" sz="2600"/>
              <a:t>process (tidied)</a:t>
            </a:r>
            <a:endParaRPr sz="2600"/>
          </a:p>
        </p:txBody>
      </p:sp>
      <p:sp>
        <p:nvSpPr>
          <p:cNvPr id="106" name="Google Shape;106;p12"/>
          <p:cNvSpPr/>
          <p:nvPr/>
        </p:nvSpPr>
        <p:spPr>
          <a:xfrm>
            <a:off x="846839" y="1724081"/>
            <a:ext cx="7450200" cy="2805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448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the tidyverse?</a:t>
            </a:r>
            <a:endParaRPr sz="2600"/>
          </a:p>
        </p:txBody>
      </p:sp>
      <p:sp>
        <p:nvSpPr>
          <p:cNvPr id="114" name="Google Shape;114;p13"/>
          <p:cNvSpPr txBox="1"/>
          <p:nvPr/>
        </p:nvSpPr>
        <p:spPr>
          <a:xfrm>
            <a:off x="1390425" y="16986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chemeClr val="dk1"/>
                </a:solidFill>
              </a:rPr>
              <a:t>Collection of R packages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tidy data principles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flipH="1">
            <a:off x="983865" y="1597656"/>
            <a:ext cx="10200" cy="35739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/>
          <p:nvPr/>
        </p:nvSpPr>
        <p:spPr>
          <a:xfrm>
            <a:off x="884415" y="190245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884414" y="2710034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884414" y="357774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84415" y="4419960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283600" y="42585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5243" lvl="0" indent="0" algn="l" rtl="0">
              <a:lnSpc>
                <a:spcPct val="114599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AKA “Hadleyverse” (most packages written by Hadley  Wickham)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283600" y="3413350"/>
            <a:ext cx="4679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An </a:t>
            </a:r>
            <a:r>
              <a:rPr lang="it-IT" sz="1800" b="1">
                <a:solidFill>
                  <a:schemeClr val="dk1"/>
                </a:solidFill>
              </a:rPr>
              <a:t>easier </a:t>
            </a:r>
            <a:r>
              <a:rPr lang="it-IT" sz="1800">
                <a:solidFill>
                  <a:schemeClr val="dk1"/>
                </a:solidFill>
              </a:rPr>
              <a:t>way to code!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83600" y="2545625"/>
            <a:ext cx="5059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Designed to </a:t>
            </a:r>
            <a:r>
              <a:rPr lang="it-IT" sz="1800" b="1">
                <a:solidFill>
                  <a:schemeClr val="dk1"/>
                </a:solidFill>
              </a:rPr>
              <a:t>work together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322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process</a:t>
            </a:r>
            <a:endParaRPr sz="2600">
              <a:solidFill>
                <a:srgbClr val="17171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with tidyverse</a:t>
            </a:r>
            <a:endParaRPr sz="2600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422800"/>
            <a:ext cx="8951947" cy="31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/>
          <p:cNvSpPr/>
          <p:nvPr/>
        </p:nvSpPr>
        <p:spPr>
          <a:xfrm>
            <a:off x="27149" y="4835723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https://www.tidyverse.org/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3296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tidy data?</a:t>
            </a:r>
            <a:endParaRPr sz="2600"/>
          </a:p>
        </p:txBody>
      </p:sp>
      <p:sp>
        <p:nvSpPr>
          <p:cNvPr id="138" name="Google Shape;138;p15"/>
          <p:cNvSpPr/>
          <p:nvPr/>
        </p:nvSpPr>
        <p:spPr>
          <a:xfrm>
            <a:off x="4879114" y="1508497"/>
            <a:ext cx="3733800" cy="29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94788" y="1905303"/>
            <a:ext cx="3716700" cy="2029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457200" marR="0" lvl="0" indent="-34290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it-IT" sz="1800" b="1">
                <a:solidFill>
                  <a:schemeClr val="dk1"/>
                </a:solidFill>
              </a:rPr>
              <a:t>variable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column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observation is a row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observational unit is  a table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774</Words>
  <Application>Microsoft Office PowerPoint</Application>
  <PresentationFormat>Presentazione su schermo (16:9)</PresentationFormat>
  <Paragraphs>138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Courier New</vt:lpstr>
      <vt:lpstr>Candara</vt:lpstr>
      <vt:lpstr>Calibri</vt:lpstr>
      <vt:lpstr>Helvetica Neue</vt:lpstr>
      <vt:lpstr>Roboto</vt:lpstr>
      <vt:lpstr>Times New Roman</vt:lpstr>
      <vt:lpstr>Arial</vt:lpstr>
      <vt:lpstr>Office Theme</vt:lpstr>
      <vt:lpstr>library(dplyr)</vt:lpstr>
      <vt:lpstr>Hello! Welcome to R-Ladies Bari</vt:lpstr>
      <vt:lpstr>Presentazione standard di PowerPoint</vt:lpstr>
      <vt:lpstr>Three things you’ll need to install</vt:lpstr>
      <vt:lpstr>Presentazione standard di PowerPoint</vt:lpstr>
      <vt:lpstr>The data science  process (tidied)</vt:lpstr>
      <vt:lpstr>What is the tidyverse?</vt:lpstr>
      <vt:lpstr>The data science process with tidyverse</vt:lpstr>
      <vt:lpstr>What is   tidy data?</vt:lpstr>
      <vt:lpstr>Presentazione standard di PowerPoint</vt:lpstr>
      <vt:lpstr>dplyr  grammar of data manipulation</vt:lpstr>
      <vt:lpstr>dplyr  syntax</vt:lpstr>
      <vt:lpstr>What is  magrittr?</vt:lpstr>
      <vt:lpstr>dplyr + magrittr  example</vt:lpstr>
      <vt:lpstr>Quick aside:  iris dataset</vt:lpstr>
      <vt:lpstr>select()</vt:lpstr>
      <vt:lpstr>select() +   helper functions</vt:lpstr>
      <vt:lpstr>filter()</vt:lpstr>
      <vt:lpstr>filter() +  booleans</vt:lpstr>
      <vt:lpstr>arrange()</vt:lpstr>
      <vt:lpstr>Quick aside:  Missing values</vt:lpstr>
      <vt:lpstr>mutate()</vt:lpstr>
      <vt:lpstr>mutate() Useful functions</vt:lpstr>
      <vt:lpstr>group_by() and summarise()</vt:lpstr>
      <vt:lpstr>summarise() Useful functions</vt:lpstr>
      <vt:lpstr>Tips &amp;  Tricks</vt:lpstr>
      <vt:lpstr>Cheat sheet for data wrangling</vt:lpstr>
      <vt:lpstr>Presentazione standard di PowerPoint</vt:lpstr>
      <vt:lpstr>R-Ladies Bari Upcoming Events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library(dplyr)</dc:title>
  <cp:lastModifiedBy>Giovanna De Vincenzo</cp:lastModifiedBy>
  <cp:revision>2</cp:revision>
  <dcterms:modified xsi:type="dcterms:W3CDTF">2019-03-05T11:45:22Z</dcterms:modified>
</cp:coreProperties>
</file>